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67" r:id="rId4"/>
    <p:sldId id="268" r:id="rId5"/>
    <p:sldId id="269" r:id="rId6"/>
    <p:sldId id="270" r:id="rId7"/>
    <p:sldId id="271" r:id="rId8"/>
    <p:sldId id="272"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gail Kenvyn" initials="AK" lastIdx="7" clrIdx="0">
    <p:extLst>
      <p:ext uri="{19B8F6BF-5375-455C-9EA6-DF929625EA0E}">
        <p15:presenceInfo xmlns:p15="http://schemas.microsoft.com/office/powerpoint/2012/main" userId="S-1-5-21-1334214494-1923373937-1103500926-10476" providerId="AD"/>
      </p:ext>
    </p:extLst>
  </p:cmAuthor>
  <p:cmAuthor id="2" name="Chris Barker" initials="CB" lastIdx="6" clrIdx="1">
    <p:extLst>
      <p:ext uri="{19B8F6BF-5375-455C-9EA6-DF929625EA0E}">
        <p15:presenceInfo xmlns:p15="http://schemas.microsoft.com/office/powerpoint/2012/main" userId="S-1-5-21-1334214494-1923373937-1103500926-8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C984"/>
    <a:srgbClr val="FFC61E"/>
    <a:srgbClr val="3F6075"/>
    <a:srgbClr val="FF7C80"/>
    <a:srgbClr val="C0C0C0"/>
    <a:srgbClr val="FF9933"/>
    <a:srgbClr val="0099CC"/>
    <a:srgbClr val="CC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740DAC-3A8B-43E2-A10F-AA6F4216D4E6}"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14415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40DAC-3A8B-43E2-A10F-AA6F4216D4E6}"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56825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40DAC-3A8B-43E2-A10F-AA6F4216D4E6}"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291385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40DAC-3A8B-43E2-A10F-AA6F4216D4E6}"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397003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740DAC-3A8B-43E2-A10F-AA6F4216D4E6}"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415739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740DAC-3A8B-43E2-A10F-AA6F4216D4E6}"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29669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740DAC-3A8B-43E2-A10F-AA6F4216D4E6}" type="datetimeFigureOut">
              <a:rPr lang="en-GB" smtClean="0"/>
              <a:t>19/11/2020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61643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740DAC-3A8B-43E2-A10F-AA6F4216D4E6}" type="datetimeFigureOut">
              <a:rPr lang="en-GB" smtClean="0"/>
              <a:t>19/11/2020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120180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40DAC-3A8B-43E2-A10F-AA6F4216D4E6}" type="datetimeFigureOut">
              <a:rPr lang="en-GB" smtClean="0"/>
              <a:t>19/11/2020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285089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740DAC-3A8B-43E2-A10F-AA6F4216D4E6}"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297795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740DAC-3A8B-43E2-A10F-AA6F4216D4E6}"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342647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40DAC-3A8B-43E2-A10F-AA6F4216D4E6}" type="datetimeFigureOut">
              <a:rPr lang="en-GB" smtClean="0"/>
              <a:t>19/11/2020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9B557-EA17-4E6D-8458-C4DCA9AC9ED1}" type="slidenum">
              <a:rPr lang="en-GB" smtClean="0"/>
              <a:t>‹#›</a:t>
            </a:fld>
            <a:endParaRPr lang="en-GB"/>
          </a:p>
        </p:txBody>
      </p:sp>
    </p:spTree>
    <p:extLst>
      <p:ext uri="{BB962C8B-B14F-4D97-AF65-F5344CB8AC3E}">
        <p14:creationId xmlns:p14="http://schemas.microsoft.com/office/powerpoint/2010/main" val="3638916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61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120" y="2732566"/>
            <a:ext cx="2679428" cy="3986237"/>
          </a:xfrm>
          <a:prstGeom prst="rect">
            <a:avLst/>
          </a:prstGeom>
        </p:spPr>
      </p:pic>
      <p:sp>
        <p:nvSpPr>
          <p:cNvPr id="2" name="Title 1"/>
          <p:cNvSpPr>
            <a:spLocks noGrp="1"/>
          </p:cNvSpPr>
          <p:nvPr>
            <p:ph type="ctrTitle"/>
          </p:nvPr>
        </p:nvSpPr>
        <p:spPr>
          <a:xfrm>
            <a:off x="2379920" y="602820"/>
            <a:ext cx="7772400" cy="2387600"/>
          </a:xfrm>
          <a:noFill/>
        </p:spPr>
        <p:txBody>
          <a:bodyPr anchor="ctr"/>
          <a:lstStyle/>
          <a:p>
            <a:r>
              <a:rPr lang="en-GB" dirty="0" smtClean="0">
                <a:latin typeface="Arial Black" panose="020B0A04020102020204" pitchFamily="34" charset="0"/>
              </a:rPr>
              <a:t>The Story of Decimalisation</a:t>
            </a:r>
            <a:endParaRPr lang="en-GB" dirty="0">
              <a:latin typeface="Arial Black" panose="020B0A04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8575" y="214799"/>
            <a:ext cx="1071036" cy="10710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850" y="2732566"/>
            <a:ext cx="2627948" cy="398623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870" y="2732566"/>
            <a:ext cx="2616952" cy="398623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038" y="214799"/>
            <a:ext cx="2405412" cy="801804"/>
          </a:xfrm>
          <a:prstGeom prst="rect">
            <a:avLst/>
          </a:prstGeom>
        </p:spPr>
      </p:pic>
    </p:spTree>
    <p:extLst>
      <p:ext uri="{BB962C8B-B14F-4D97-AF65-F5344CB8AC3E}">
        <p14:creationId xmlns:p14="http://schemas.microsoft.com/office/powerpoint/2010/main" val="4017097794"/>
      </p:ext>
    </p:extLst>
  </p:cSld>
  <p:clrMapOvr>
    <a:masterClrMapping/>
  </p:clrMapOvr>
  <mc:AlternateContent xmlns:mc="http://schemas.openxmlformats.org/markup-compatibility/2006" xmlns:p14="http://schemas.microsoft.com/office/powerpoint/2010/main">
    <mc:Choice Requires="p14">
      <p:transition spd="slow" p14:dur="2000" advTm="8443"/>
    </mc:Choice>
    <mc:Fallback xmlns="">
      <p:transition spd="slow" advTm="84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61E"/>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38" y="214799"/>
            <a:ext cx="2405412" cy="801804"/>
          </a:xfrm>
          <a:prstGeom prst="rect">
            <a:avLst/>
          </a:prstGeom>
        </p:spPr>
      </p:pic>
      <p:sp>
        <p:nvSpPr>
          <p:cNvPr id="9" name="TextBox 8"/>
          <p:cNvSpPr txBox="1"/>
          <p:nvPr/>
        </p:nvSpPr>
        <p:spPr>
          <a:xfrm>
            <a:off x="1836649" y="1330767"/>
            <a:ext cx="7527631" cy="1477328"/>
          </a:xfrm>
          <a:prstGeom prst="rect">
            <a:avLst/>
          </a:prstGeom>
          <a:noFill/>
        </p:spPr>
        <p:txBody>
          <a:bodyPr wrap="square" rtlCol="0">
            <a:spAutoFit/>
          </a:bodyPr>
          <a:lstStyle/>
          <a:p>
            <a:r>
              <a:rPr lang="en-GB" dirty="0"/>
              <a:t>We are all so familiar with the change in our pockets that we rarely give it a second thought. </a:t>
            </a:r>
            <a:endParaRPr lang="en-GB" dirty="0"/>
          </a:p>
          <a:p>
            <a:endParaRPr lang="en-GB" dirty="0"/>
          </a:p>
          <a:p>
            <a:r>
              <a:rPr lang="en-GB" dirty="0"/>
              <a:t>The coins we use every day are such ordinary objects, do you ever think about how they are made or why they look the way they do</a:t>
            </a:r>
            <a:r>
              <a:rPr lang="en-GB" dirty="0"/>
              <a:t>?</a:t>
            </a:r>
          </a:p>
        </p:txBody>
      </p:sp>
      <p:sp>
        <p:nvSpPr>
          <p:cNvPr id="10" name="TextBox 9"/>
          <p:cNvSpPr txBox="1"/>
          <p:nvPr/>
        </p:nvSpPr>
        <p:spPr>
          <a:xfrm>
            <a:off x="1836649" y="942490"/>
            <a:ext cx="4147127" cy="369332"/>
          </a:xfrm>
          <a:prstGeom prst="rect">
            <a:avLst/>
          </a:prstGeom>
          <a:noFill/>
        </p:spPr>
        <p:txBody>
          <a:bodyPr wrap="square" rtlCol="0">
            <a:spAutoFit/>
          </a:bodyPr>
          <a:lstStyle/>
          <a:p>
            <a:r>
              <a:rPr lang="en-GB" b="1" dirty="0"/>
              <a:t>A new way of counting</a:t>
            </a:r>
            <a:endParaRPr lang="en-GB"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541" y="2967737"/>
            <a:ext cx="4116517" cy="3650676"/>
          </a:xfrm>
          <a:prstGeom prst="rect">
            <a:avLst/>
          </a:prstGeom>
        </p:spPr>
      </p:pic>
      <p:sp>
        <p:nvSpPr>
          <p:cNvPr id="13" name="TextBox 12"/>
          <p:cNvSpPr txBox="1"/>
          <p:nvPr/>
        </p:nvSpPr>
        <p:spPr>
          <a:xfrm>
            <a:off x="6721983" y="3647842"/>
            <a:ext cx="4224937" cy="1754326"/>
          </a:xfrm>
          <a:prstGeom prst="rect">
            <a:avLst/>
          </a:prstGeom>
          <a:noFill/>
        </p:spPr>
        <p:txBody>
          <a:bodyPr wrap="square" rtlCol="0">
            <a:spAutoFit/>
          </a:bodyPr>
          <a:lstStyle/>
          <a:p>
            <a:r>
              <a:rPr lang="en-GB" dirty="0"/>
              <a:t>You may not realise it but the money that we use today is part of a decimal system, with 100 pennies in a pound. This is actually quite new and has only been around for fifty years. </a:t>
            </a:r>
          </a:p>
          <a:p>
            <a:endParaRPr lang="en-GB" dirty="0"/>
          </a:p>
        </p:txBody>
      </p:sp>
    </p:spTree>
    <p:extLst>
      <p:ext uri="{BB962C8B-B14F-4D97-AF65-F5344CB8AC3E}">
        <p14:creationId xmlns:p14="http://schemas.microsoft.com/office/powerpoint/2010/main" val="2239535660"/>
      </p:ext>
    </p:extLst>
  </p:cSld>
  <p:clrMapOvr>
    <a:masterClrMapping/>
  </p:clrMapOvr>
  <mc:AlternateContent xmlns:mc="http://schemas.openxmlformats.org/markup-compatibility/2006" xmlns:p14="http://schemas.microsoft.com/office/powerpoint/2010/main">
    <mc:Choice Requires="p14">
      <p:transition spd="slow" p14:dur="2000" advTm="8443"/>
    </mc:Choice>
    <mc:Fallback xmlns="">
      <p:transition spd="slow" advTm="844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DC984"/>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38" y="214799"/>
            <a:ext cx="2405412" cy="801804"/>
          </a:xfrm>
          <a:prstGeom prst="rect">
            <a:avLst/>
          </a:prstGeom>
        </p:spPr>
      </p:pic>
      <p:sp>
        <p:nvSpPr>
          <p:cNvPr id="7" name="TextBox 6"/>
          <p:cNvSpPr txBox="1"/>
          <p:nvPr/>
        </p:nvSpPr>
        <p:spPr>
          <a:xfrm>
            <a:off x="1595120" y="1131259"/>
            <a:ext cx="9387839" cy="1477328"/>
          </a:xfrm>
          <a:prstGeom prst="rect">
            <a:avLst/>
          </a:prstGeom>
          <a:noFill/>
        </p:spPr>
        <p:txBody>
          <a:bodyPr wrap="square" rtlCol="0">
            <a:spAutoFit/>
          </a:bodyPr>
          <a:lstStyle/>
          <a:p>
            <a:r>
              <a:rPr lang="en-GB" dirty="0"/>
              <a:t>Before this, in the United Kingdom, there was </a:t>
            </a:r>
            <a:r>
              <a:rPr lang="en-GB" dirty="0"/>
              <a:t>a system </a:t>
            </a:r>
            <a:r>
              <a:rPr lang="en-GB" dirty="0"/>
              <a:t>that had been around for centuries which was very different and much more complicated. We still had pounds and pence but we also had coins called shillings, and the maths of our money was very different. Instead of there being 100 pennies in the pound there were </a:t>
            </a:r>
            <a:r>
              <a:rPr lang="en-GB" dirty="0"/>
              <a:t>240. </a:t>
            </a:r>
            <a:r>
              <a:rPr lang="en-GB" dirty="0"/>
              <a:t>This is because the pre-decimal money was based on multiples of twelve, whereas the decimal money we use today, is based on multiples of ten.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910" y="3167400"/>
            <a:ext cx="5532581" cy="3117137"/>
          </a:xfrm>
          <a:prstGeom prst="rect">
            <a:avLst/>
          </a:prstGeom>
        </p:spPr>
      </p:pic>
    </p:spTree>
    <p:extLst>
      <p:ext uri="{BB962C8B-B14F-4D97-AF65-F5344CB8AC3E}">
        <p14:creationId xmlns:p14="http://schemas.microsoft.com/office/powerpoint/2010/main" val="3824966057"/>
      </p:ext>
    </p:extLst>
  </p:cSld>
  <p:clrMapOvr>
    <a:masterClrMapping/>
  </p:clrMapOvr>
  <mc:AlternateContent xmlns:mc="http://schemas.openxmlformats.org/markup-compatibility/2006" xmlns:p14="http://schemas.microsoft.com/office/powerpoint/2010/main">
    <mc:Choice Requires="p14">
      <p:transition spd="slow" p14:dur="2000" advTm="8443"/>
    </mc:Choice>
    <mc:Fallback xmlns="">
      <p:transition spd="slow" advTm="844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61E"/>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38" y="214799"/>
            <a:ext cx="2405412" cy="801804"/>
          </a:xfrm>
          <a:prstGeom prst="rect">
            <a:avLst/>
          </a:prstGeom>
        </p:spPr>
      </p:pic>
      <p:sp>
        <p:nvSpPr>
          <p:cNvPr id="7" name="TextBox 6"/>
          <p:cNvSpPr txBox="1"/>
          <p:nvPr/>
        </p:nvSpPr>
        <p:spPr>
          <a:xfrm>
            <a:off x="1127761" y="1536456"/>
            <a:ext cx="5384800" cy="923330"/>
          </a:xfrm>
          <a:prstGeom prst="rect">
            <a:avLst/>
          </a:prstGeom>
          <a:noFill/>
        </p:spPr>
        <p:txBody>
          <a:bodyPr wrap="square" rtlCol="0">
            <a:spAutoFit/>
          </a:bodyPr>
          <a:lstStyle/>
          <a:p>
            <a:r>
              <a:rPr lang="en-GB" b="1" dirty="0"/>
              <a:t>The changeover </a:t>
            </a:r>
            <a:endParaRPr lang="en-GB" dirty="0"/>
          </a:p>
          <a:p>
            <a:endParaRPr lang="en-GB" dirty="0"/>
          </a:p>
          <a:p>
            <a:endParaRPr lang="en-GB" dirty="0"/>
          </a:p>
        </p:txBody>
      </p:sp>
      <p:sp>
        <p:nvSpPr>
          <p:cNvPr id="8" name="TextBox 7"/>
          <p:cNvSpPr txBox="1"/>
          <p:nvPr/>
        </p:nvSpPr>
        <p:spPr>
          <a:xfrm>
            <a:off x="1127761" y="1998121"/>
            <a:ext cx="5162201" cy="2862322"/>
          </a:xfrm>
          <a:prstGeom prst="rect">
            <a:avLst/>
          </a:prstGeom>
          <a:noFill/>
        </p:spPr>
        <p:txBody>
          <a:bodyPr wrap="square" rtlCol="0">
            <a:spAutoFit/>
          </a:bodyPr>
          <a:lstStyle/>
          <a:p>
            <a:r>
              <a:rPr lang="en-GB" dirty="0"/>
              <a:t>It was announced in 1966 that the United Kingdom would be switching  their currency from the old system to the new decimal money. The date for the changeover was set as 15th February 1971, a day that was to be known as Decimal Day or D-Day for short. By this time, we were one of the few countries that didn’t use decimal currency so there was a need for us to modernise and catch up with the rest of the world. </a:t>
            </a:r>
          </a:p>
          <a:p>
            <a:r>
              <a:rPr lang="en-GB" dirty="0"/>
              <a:t> </a:t>
            </a:r>
          </a:p>
        </p:txBody>
      </p:sp>
      <p:sp>
        <p:nvSpPr>
          <p:cNvPr id="14" name="TextBox 13"/>
          <p:cNvSpPr txBox="1"/>
          <p:nvPr/>
        </p:nvSpPr>
        <p:spPr>
          <a:xfrm>
            <a:off x="1127761" y="5171709"/>
            <a:ext cx="9513456" cy="1477328"/>
          </a:xfrm>
          <a:prstGeom prst="rect">
            <a:avLst/>
          </a:prstGeom>
          <a:noFill/>
        </p:spPr>
        <p:txBody>
          <a:bodyPr wrap="square" rtlCol="0">
            <a:spAutoFit/>
          </a:bodyPr>
          <a:lstStyle/>
          <a:p>
            <a:r>
              <a:rPr lang="en-GB" dirty="0"/>
              <a:t>It was a huge task to prepare the country for the changeover. Everyone would have to learn how to use the new </a:t>
            </a:r>
            <a:r>
              <a:rPr lang="en-GB" dirty="0"/>
              <a:t>currency. </a:t>
            </a:r>
            <a:r>
              <a:rPr lang="en-GB" dirty="0"/>
              <a:t>N</a:t>
            </a:r>
            <a:r>
              <a:rPr lang="en-GB" dirty="0"/>
              <a:t>ew </a:t>
            </a:r>
            <a:r>
              <a:rPr lang="en-GB" dirty="0"/>
              <a:t>coins and notes would have to be designed, shop tills and vending machines would have to be changed so they could take the new money, even school text books would have to </a:t>
            </a:r>
            <a:r>
              <a:rPr lang="en-GB" dirty="0"/>
              <a:t>updated </a:t>
            </a:r>
            <a:r>
              <a:rPr lang="en-GB" dirty="0"/>
              <a:t>to help teach children to use </a:t>
            </a:r>
            <a:r>
              <a:rPr lang="en-GB" dirty="0"/>
              <a:t>the new money.</a:t>
            </a:r>
            <a:endParaRPr lang="en-GB" dirty="0"/>
          </a:p>
          <a:p>
            <a:endParaRPr lang="en-GB"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6988" y="496990"/>
            <a:ext cx="2885125" cy="4363453"/>
          </a:xfrm>
          <a:prstGeom prst="rect">
            <a:avLst/>
          </a:prstGeom>
        </p:spPr>
      </p:pic>
    </p:spTree>
    <p:extLst>
      <p:ext uri="{BB962C8B-B14F-4D97-AF65-F5344CB8AC3E}">
        <p14:creationId xmlns:p14="http://schemas.microsoft.com/office/powerpoint/2010/main" val="2899869216"/>
      </p:ext>
    </p:extLst>
  </p:cSld>
  <p:clrMapOvr>
    <a:masterClrMapping/>
  </p:clrMapOvr>
  <mc:AlternateContent xmlns:mc="http://schemas.openxmlformats.org/markup-compatibility/2006" xmlns:p14="http://schemas.microsoft.com/office/powerpoint/2010/main">
    <mc:Choice Requires="p14">
      <p:transition spd="slow" p14:dur="2000" advTm="8443"/>
    </mc:Choice>
    <mc:Fallback xmlns="">
      <p:transition spd="slow" advTm="844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C984"/>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38" y="214799"/>
            <a:ext cx="2405412" cy="801804"/>
          </a:xfrm>
          <a:prstGeom prst="rect">
            <a:avLst/>
          </a:prstGeom>
        </p:spPr>
      </p:pic>
      <p:sp>
        <p:nvSpPr>
          <p:cNvPr id="5" name="TextBox 4"/>
          <p:cNvSpPr txBox="1"/>
          <p:nvPr/>
        </p:nvSpPr>
        <p:spPr>
          <a:xfrm>
            <a:off x="1290320" y="1170610"/>
            <a:ext cx="3951962" cy="1477328"/>
          </a:xfrm>
          <a:prstGeom prst="rect">
            <a:avLst/>
          </a:prstGeom>
          <a:noFill/>
        </p:spPr>
        <p:txBody>
          <a:bodyPr wrap="square" rtlCol="0">
            <a:spAutoFit/>
          </a:bodyPr>
          <a:lstStyle/>
          <a:p>
            <a:r>
              <a:rPr lang="en-GB" dirty="0"/>
              <a:t>A group called the Decimal Currency Board was set up by the government </a:t>
            </a:r>
            <a:r>
              <a:rPr lang="en-GB" dirty="0"/>
              <a:t>to </a:t>
            </a:r>
            <a:r>
              <a:rPr lang="en-GB" dirty="0"/>
              <a:t>oversee the change and make sure that it all ran smoothly.</a:t>
            </a:r>
          </a:p>
          <a:p>
            <a:endParaRPr lang="en-GB" dirty="0"/>
          </a:p>
        </p:txBody>
      </p:sp>
      <p:sp>
        <p:nvSpPr>
          <p:cNvPr id="6" name="TextBox 5"/>
          <p:cNvSpPr txBox="1"/>
          <p:nvPr/>
        </p:nvSpPr>
        <p:spPr>
          <a:xfrm>
            <a:off x="5242282" y="4562847"/>
            <a:ext cx="6126758" cy="1477328"/>
          </a:xfrm>
          <a:prstGeom prst="rect">
            <a:avLst/>
          </a:prstGeom>
          <a:noFill/>
        </p:spPr>
        <p:txBody>
          <a:bodyPr wrap="square" rtlCol="0">
            <a:spAutoFit/>
          </a:bodyPr>
          <a:lstStyle/>
          <a:p>
            <a:r>
              <a:rPr lang="en-GB" dirty="0"/>
              <a:t>A big public information campaign was launched to help people get ready for Decimal Day. Information films were shown on television, booklets and posters about decimalisation were printed and displayed in shops and banks, and there were even songs written about going decimal.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105" y="615701"/>
            <a:ext cx="4964416" cy="33349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992" y="2647938"/>
            <a:ext cx="2215486" cy="3829819"/>
          </a:xfrm>
          <a:prstGeom prst="rect">
            <a:avLst/>
          </a:prstGeom>
        </p:spPr>
      </p:pic>
    </p:spTree>
    <p:extLst>
      <p:ext uri="{BB962C8B-B14F-4D97-AF65-F5344CB8AC3E}">
        <p14:creationId xmlns:p14="http://schemas.microsoft.com/office/powerpoint/2010/main" val="2317403452"/>
      </p:ext>
    </p:extLst>
  </p:cSld>
  <p:clrMapOvr>
    <a:masterClrMapping/>
  </p:clrMapOvr>
  <mc:AlternateContent xmlns:mc="http://schemas.openxmlformats.org/markup-compatibility/2006" xmlns:p14="http://schemas.microsoft.com/office/powerpoint/2010/main">
    <mc:Choice Requires="p14">
      <p:transition spd="slow" p14:dur="2000" advTm="8443"/>
    </mc:Choice>
    <mc:Fallback xmlns="">
      <p:transition spd="slow" advTm="844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61E"/>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38" y="214799"/>
            <a:ext cx="2405412" cy="801804"/>
          </a:xfrm>
          <a:prstGeom prst="rect">
            <a:avLst/>
          </a:prstGeom>
        </p:spPr>
      </p:pic>
      <p:sp>
        <p:nvSpPr>
          <p:cNvPr id="9" name="TextBox 8"/>
          <p:cNvSpPr txBox="1"/>
          <p:nvPr/>
        </p:nvSpPr>
        <p:spPr>
          <a:xfrm>
            <a:off x="1368234" y="1078128"/>
            <a:ext cx="4313382" cy="646331"/>
          </a:xfrm>
          <a:prstGeom prst="rect">
            <a:avLst/>
          </a:prstGeom>
          <a:noFill/>
        </p:spPr>
        <p:txBody>
          <a:bodyPr wrap="square" rtlCol="0">
            <a:spAutoFit/>
          </a:bodyPr>
          <a:lstStyle/>
          <a:p>
            <a:r>
              <a:rPr lang="en-GB" b="1" dirty="0"/>
              <a:t>Making the new coins</a:t>
            </a:r>
            <a:endParaRPr lang="en-GB" dirty="0"/>
          </a:p>
          <a:p>
            <a:endParaRPr lang="en-GB" dirty="0"/>
          </a:p>
        </p:txBody>
      </p:sp>
      <p:sp>
        <p:nvSpPr>
          <p:cNvPr id="10" name="TextBox 9"/>
          <p:cNvSpPr txBox="1"/>
          <p:nvPr/>
        </p:nvSpPr>
        <p:spPr>
          <a:xfrm>
            <a:off x="1368234" y="1523460"/>
            <a:ext cx="10153206" cy="2308324"/>
          </a:xfrm>
          <a:prstGeom prst="rect">
            <a:avLst/>
          </a:prstGeom>
          <a:noFill/>
        </p:spPr>
        <p:txBody>
          <a:bodyPr wrap="square" rtlCol="0">
            <a:spAutoFit/>
          </a:bodyPr>
          <a:lstStyle/>
          <a:p>
            <a:r>
              <a:rPr lang="en-GB" dirty="0"/>
              <a:t>During this time the Royal Mint was based in London at Tower Hill. It was an old factory that had been built </a:t>
            </a:r>
            <a:r>
              <a:rPr lang="en-GB" dirty="0"/>
              <a:t>over 150 </a:t>
            </a:r>
            <a:r>
              <a:rPr lang="en-GB" dirty="0"/>
              <a:t>years before and wasn’t really set up to produce all of the millions of new decimal coins that were needed for the changeover. It was decided that a new, larger, modern mint would need to be built and a site at </a:t>
            </a:r>
            <a:r>
              <a:rPr lang="en-GB" dirty="0" err="1"/>
              <a:t>Llantrisant</a:t>
            </a:r>
            <a:r>
              <a:rPr lang="en-GB" dirty="0"/>
              <a:t> in South Wales was chosen for the new decimal branch. Building work began in 1967 and a year later, the site was opened by the </a:t>
            </a:r>
            <a:r>
              <a:rPr lang="en-GB" dirty="0"/>
              <a:t>Queen </a:t>
            </a:r>
            <a:r>
              <a:rPr lang="en-GB" dirty="0"/>
              <a:t>and began production on all the new coins. At the same time, all the old coins were starting to be collected so that they could be melted down and some of the metal reused for the new ones. </a:t>
            </a:r>
          </a:p>
          <a:p>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202" y="3630785"/>
            <a:ext cx="3716198" cy="261372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5124" y="3605739"/>
            <a:ext cx="3551756" cy="2663817"/>
          </a:xfrm>
          <a:prstGeom prst="rect">
            <a:avLst/>
          </a:prstGeom>
        </p:spPr>
      </p:pic>
    </p:spTree>
    <p:extLst>
      <p:ext uri="{BB962C8B-B14F-4D97-AF65-F5344CB8AC3E}">
        <p14:creationId xmlns:p14="http://schemas.microsoft.com/office/powerpoint/2010/main" val="2863400033"/>
      </p:ext>
    </p:extLst>
  </p:cSld>
  <p:clrMapOvr>
    <a:masterClrMapping/>
  </p:clrMapOvr>
  <mc:AlternateContent xmlns:mc="http://schemas.openxmlformats.org/markup-compatibility/2006" xmlns:p14="http://schemas.microsoft.com/office/powerpoint/2010/main">
    <mc:Choice Requires="p14">
      <p:transition spd="slow" p14:dur="2000" advTm="8443"/>
    </mc:Choice>
    <mc:Fallback xmlns="">
      <p:transition spd="slow" advTm="844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C984"/>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38" y="214799"/>
            <a:ext cx="2405412" cy="801804"/>
          </a:xfrm>
          <a:prstGeom prst="rect">
            <a:avLst/>
          </a:prstGeom>
        </p:spPr>
      </p:pic>
      <p:sp>
        <p:nvSpPr>
          <p:cNvPr id="7" name="TextBox 6"/>
          <p:cNvSpPr txBox="1"/>
          <p:nvPr/>
        </p:nvSpPr>
        <p:spPr>
          <a:xfrm>
            <a:off x="1422400" y="1073259"/>
            <a:ext cx="9367520" cy="1200329"/>
          </a:xfrm>
          <a:prstGeom prst="rect">
            <a:avLst/>
          </a:prstGeom>
          <a:noFill/>
        </p:spPr>
        <p:txBody>
          <a:bodyPr wrap="square" rtlCol="0">
            <a:spAutoFit/>
          </a:bodyPr>
          <a:lstStyle/>
          <a:p>
            <a:r>
              <a:rPr lang="en-GB" dirty="0"/>
              <a:t>There was a lot of concern that D-Day itself would be chaos because people wouldn’t be prepared for the changeover, but the Decimal Currency Board did such a good job of getting the whole country ready that the day went by very smoothly and with very little fuss. </a:t>
            </a:r>
          </a:p>
          <a:p>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590" y="2330244"/>
            <a:ext cx="7213139" cy="4057391"/>
          </a:xfrm>
          <a:prstGeom prst="rect">
            <a:avLst/>
          </a:prstGeom>
        </p:spPr>
      </p:pic>
    </p:spTree>
    <p:extLst>
      <p:ext uri="{BB962C8B-B14F-4D97-AF65-F5344CB8AC3E}">
        <p14:creationId xmlns:p14="http://schemas.microsoft.com/office/powerpoint/2010/main" val="798075068"/>
      </p:ext>
    </p:extLst>
  </p:cSld>
  <p:clrMapOvr>
    <a:masterClrMapping/>
  </p:clrMapOvr>
  <mc:AlternateContent xmlns:mc="http://schemas.openxmlformats.org/markup-compatibility/2006" xmlns:p14="http://schemas.microsoft.com/office/powerpoint/2010/main">
    <mc:Choice Requires="p14">
      <p:transition spd="slow" p14:dur="2000" advTm="8443"/>
    </mc:Choice>
    <mc:Fallback xmlns="">
      <p:transition spd="slow" advTm="844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61E"/>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38" y="214799"/>
            <a:ext cx="2405412" cy="801804"/>
          </a:xfrm>
          <a:prstGeom prst="rect">
            <a:avLst/>
          </a:prstGeom>
        </p:spPr>
      </p:pic>
      <p:sp>
        <p:nvSpPr>
          <p:cNvPr id="7" name="TextBox 6"/>
          <p:cNvSpPr txBox="1"/>
          <p:nvPr/>
        </p:nvSpPr>
        <p:spPr>
          <a:xfrm>
            <a:off x="1992969" y="1694688"/>
            <a:ext cx="3278911" cy="1477328"/>
          </a:xfrm>
          <a:prstGeom prst="rect">
            <a:avLst/>
          </a:prstGeom>
          <a:noFill/>
        </p:spPr>
        <p:txBody>
          <a:bodyPr wrap="square" rtlCol="0">
            <a:spAutoFit/>
          </a:bodyPr>
          <a:lstStyle/>
          <a:p>
            <a:r>
              <a:rPr lang="en-GB" dirty="0"/>
              <a:t>Eventually production wound down at the mint in London and moved permanently to the new site in Wales. </a:t>
            </a:r>
          </a:p>
          <a:p>
            <a:endParaRPr lang="en-GB" dirty="0"/>
          </a:p>
        </p:txBody>
      </p:sp>
      <p:sp>
        <p:nvSpPr>
          <p:cNvPr id="8" name="TextBox 7"/>
          <p:cNvSpPr txBox="1"/>
          <p:nvPr/>
        </p:nvSpPr>
        <p:spPr>
          <a:xfrm>
            <a:off x="2849418" y="4285669"/>
            <a:ext cx="6373091" cy="2308324"/>
          </a:xfrm>
          <a:prstGeom prst="rect">
            <a:avLst/>
          </a:prstGeom>
          <a:noFill/>
        </p:spPr>
        <p:txBody>
          <a:bodyPr wrap="square" rtlCol="0">
            <a:spAutoFit/>
          </a:bodyPr>
          <a:lstStyle/>
          <a:p>
            <a:r>
              <a:rPr lang="en-GB" b="1" dirty="0"/>
              <a:t>Ask if there’s anyone in your family or at your school who can remember the old money</a:t>
            </a:r>
            <a:r>
              <a:rPr lang="en-GB" b="1" dirty="0"/>
              <a:t>.</a:t>
            </a:r>
          </a:p>
          <a:p>
            <a:endParaRPr lang="en-GB" b="1" dirty="0"/>
          </a:p>
          <a:p>
            <a:r>
              <a:rPr lang="en-GB" b="1" dirty="0"/>
              <a:t>What do you think it would be like if you had to start using a new type of money?  </a:t>
            </a:r>
            <a:endParaRPr lang="en-GB" b="1" dirty="0"/>
          </a:p>
          <a:p>
            <a:endParaRPr lang="en-GB" b="1" dirty="0"/>
          </a:p>
          <a:p>
            <a:r>
              <a:rPr lang="en-GB" b="1" dirty="0"/>
              <a:t>Has this made you think differently about the coins we use? </a:t>
            </a:r>
          </a:p>
          <a:p>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083" y="711321"/>
            <a:ext cx="3860801" cy="3088641"/>
          </a:xfrm>
          <a:prstGeom prst="rect">
            <a:avLst/>
          </a:prstGeom>
        </p:spPr>
      </p:pic>
    </p:spTree>
    <p:extLst>
      <p:ext uri="{BB962C8B-B14F-4D97-AF65-F5344CB8AC3E}">
        <p14:creationId xmlns:p14="http://schemas.microsoft.com/office/powerpoint/2010/main" val="3715301903"/>
      </p:ext>
    </p:extLst>
  </p:cSld>
  <p:clrMapOvr>
    <a:masterClrMapping/>
  </p:clrMapOvr>
  <mc:AlternateContent xmlns:mc="http://schemas.openxmlformats.org/markup-compatibility/2006" xmlns:p14="http://schemas.microsoft.com/office/powerpoint/2010/main">
    <mc:Choice Requires="p14">
      <p:transition spd="slow" p14:dur="2000" advTm="8443"/>
    </mc:Choice>
    <mc:Fallback xmlns="">
      <p:transition spd="slow" advTm="844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0637" y="2248990"/>
            <a:ext cx="741505" cy="706746"/>
          </a:xfrm>
          <a:prstGeom prst="rect">
            <a:avLst/>
          </a:prstGeom>
        </p:spPr>
      </p:pic>
      <p:sp>
        <p:nvSpPr>
          <p:cNvPr id="3" name="Rectangle 2"/>
          <p:cNvSpPr/>
          <p:nvPr/>
        </p:nvSpPr>
        <p:spPr>
          <a:xfrm>
            <a:off x="4782636" y="2472841"/>
            <a:ext cx="2946773" cy="259045"/>
          </a:xfrm>
          <a:prstGeom prst="rect">
            <a:avLst/>
          </a:prstGeom>
        </p:spPr>
        <p:txBody>
          <a:bodyPr wrap="square">
            <a:spAutoFit/>
          </a:bodyPr>
          <a:lstStyle/>
          <a:p>
            <a:pPr>
              <a:lnSpc>
                <a:spcPts val="1300"/>
              </a:lnSpc>
              <a:spcAft>
                <a:spcPts val="650"/>
              </a:spcAft>
            </a:pPr>
            <a:r>
              <a:rPr lang="en-GB" dirty="0">
                <a:ea typeface="Times New Roman" panose="02020603050405020304" pitchFamily="18" charset="0"/>
                <a:cs typeface="Times New Roman" panose="02020603050405020304" pitchFamily="18" charset="0"/>
              </a:rPr>
              <a:t>@</a:t>
            </a:r>
            <a:r>
              <a:rPr lang="en-GB" dirty="0" err="1">
                <a:ea typeface="Times New Roman" panose="02020603050405020304" pitchFamily="18" charset="0"/>
                <a:cs typeface="Times New Roman" panose="02020603050405020304" pitchFamily="18" charset="0"/>
              </a:rPr>
              <a:t>TheRoyalMintMuseum</a:t>
            </a:r>
            <a:endParaRPr lang="en-GB" dirty="0">
              <a:ea typeface="Times New Roman" panose="02020603050405020304" pitchFamily="18" charset="0"/>
              <a:cs typeface="Times New Roman" panose="02020603050405020304" pitchFamily="18" charset="0"/>
            </a:endParaRPr>
          </a:p>
        </p:txBody>
      </p:sp>
      <p:sp>
        <p:nvSpPr>
          <p:cNvPr id="4" name="Rectangle 3"/>
          <p:cNvSpPr/>
          <p:nvPr/>
        </p:nvSpPr>
        <p:spPr>
          <a:xfrm>
            <a:off x="4782635" y="3366327"/>
            <a:ext cx="2541330" cy="259045"/>
          </a:xfrm>
          <a:prstGeom prst="rect">
            <a:avLst/>
          </a:prstGeom>
        </p:spPr>
        <p:txBody>
          <a:bodyPr wrap="square">
            <a:spAutoFit/>
          </a:bodyPr>
          <a:lstStyle/>
          <a:p>
            <a:pPr>
              <a:lnSpc>
                <a:spcPts val="1300"/>
              </a:lnSpc>
              <a:spcAft>
                <a:spcPts val="650"/>
              </a:spcAft>
            </a:pPr>
            <a:r>
              <a:rPr lang="en-GB" dirty="0">
                <a:ea typeface="Times New Roman" panose="02020603050405020304" pitchFamily="18" charset="0"/>
                <a:cs typeface="Times New Roman" panose="02020603050405020304" pitchFamily="18" charset="0"/>
              </a:rPr>
              <a:t>@</a:t>
            </a:r>
            <a:r>
              <a:rPr lang="en-GB" dirty="0" err="1">
                <a:ea typeface="Times New Roman" panose="02020603050405020304" pitchFamily="18" charset="0"/>
                <a:cs typeface="Times New Roman" panose="02020603050405020304" pitchFamily="18" charset="0"/>
              </a:rPr>
              <a:t>RoyalMintMuseum</a:t>
            </a:r>
            <a:endParaRPr lang="en-GB" dirty="0">
              <a:ea typeface="Times New Roman" panose="02020603050405020304" pitchFamily="18" charset="0"/>
              <a:cs typeface="Times New Roman" panose="02020603050405020304" pitchFamily="18" charset="0"/>
            </a:endParaRPr>
          </a:p>
        </p:txBody>
      </p:sp>
      <p:sp>
        <p:nvSpPr>
          <p:cNvPr id="5" name="Rectangle 4"/>
          <p:cNvSpPr/>
          <p:nvPr/>
        </p:nvSpPr>
        <p:spPr>
          <a:xfrm>
            <a:off x="4804747" y="4322985"/>
            <a:ext cx="2522095" cy="259045"/>
          </a:xfrm>
          <a:prstGeom prst="rect">
            <a:avLst/>
          </a:prstGeom>
        </p:spPr>
        <p:txBody>
          <a:bodyPr wrap="square">
            <a:spAutoFit/>
          </a:bodyPr>
          <a:lstStyle/>
          <a:p>
            <a:pPr>
              <a:lnSpc>
                <a:spcPts val="1300"/>
              </a:lnSpc>
              <a:spcAft>
                <a:spcPts val="650"/>
              </a:spcAft>
            </a:pPr>
            <a:r>
              <a:rPr lang="en-GB" dirty="0" err="1">
                <a:ea typeface="Times New Roman" panose="02020603050405020304" pitchFamily="18" charset="0"/>
                <a:cs typeface="Times New Roman" panose="02020603050405020304" pitchFamily="18" charset="0"/>
              </a:rPr>
              <a:t>royal_mint_museum</a:t>
            </a:r>
            <a:endParaRPr lang="en-GB" dirty="0">
              <a:ea typeface="Times New Roman" panose="02020603050405020304" pitchFamily="18" charset="0"/>
              <a:cs typeface="Times New Roman" panose="02020603050405020304" pitchFamily="18" charset="0"/>
            </a:endParaRPr>
          </a:p>
        </p:txBody>
      </p:sp>
      <p:sp>
        <p:nvSpPr>
          <p:cNvPr id="6" name="Rectangle 5"/>
          <p:cNvSpPr/>
          <p:nvPr/>
        </p:nvSpPr>
        <p:spPr>
          <a:xfrm>
            <a:off x="3770637" y="1148683"/>
            <a:ext cx="6017765" cy="772006"/>
          </a:xfrm>
          <a:prstGeom prst="rect">
            <a:avLst/>
          </a:prstGeom>
        </p:spPr>
        <p:txBody>
          <a:bodyPr wrap="square">
            <a:spAutoFit/>
          </a:bodyPr>
          <a:lstStyle/>
          <a:p>
            <a:pPr>
              <a:lnSpc>
                <a:spcPts val="1300"/>
              </a:lnSpc>
              <a:spcAft>
                <a:spcPts val="650"/>
              </a:spcAft>
            </a:pPr>
            <a:r>
              <a:rPr lang="en-GB" sz="2400" dirty="0">
                <a:ea typeface="Times New Roman" panose="02020603050405020304" pitchFamily="18" charset="0"/>
                <a:cs typeface="Times New Roman" panose="02020603050405020304" pitchFamily="18" charset="0"/>
              </a:rPr>
              <a:t>Copyright of the Royal Mint Museum 2020</a:t>
            </a:r>
          </a:p>
          <a:p>
            <a:pPr>
              <a:lnSpc>
                <a:spcPts val="1300"/>
              </a:lnSpc>
              <a:spcAft>
                <a:spcPts val="650"/>
              </a:spcAft>
            </a:pPr>
            <a:endParaRPr lang="en-GB" sz="2400" dirty="0">
              <a:ea typeface="Times New Roman" panose="02020603050405020304" pitchFamily="18" charset="0"/>
              <a:cs typeface="Times New Roman" panose="02020603050405020304" pitchFamily="18" charset="0"/>
            </a:endParaRPr>
          </a:p>
          <a:p>
            <a:pPr>
              <a:lnSpc>
                <a:spcPts val="1300"/>
              </a:lnSpc>
              <a:spcAft>
                <a:spcPts val="650"/>
              </a:spcAft>
            </a:pPr>
            <a:r>
              <a:rPr lang="en-GB" sz="2400" dirty="0">
                <a:ea typeface="Times New Roman" panose="02020603050405020304" pitchFamily="18" charset="0"/>
                <a:cs typeface="Times New Roman" panose="02020603050405020304" pitchFamily="18" charset="0"/>
              </a:rPr>
              <a:t>www.royalmintmuseum.org.uk</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406" y="3162612"/>
            <a:ext cx="694349" cy="66180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3609" y="4122319"/>
            <a:ext cx="692857" cy="66037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7610" y="5239957"/>
            <a:ext cx="4338505" cy="115693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0999" y="5239956"/>
            <a:ext cx="1247816" cy="1247816"/>
          </a:xfrm>
          <a:prstGeom prst="rect">
            <a:avLst/>
          </a:prstGeom>
        </p:spPr>
      </p:pic>
    </p:spTree>
    <p:extLst>
      <p:ext uri="{BB962C8B-B14F-4D97-AF65-F5344CB8AC3E}">
        <p14:creationId xmlns:p14="http://schemas.microsoft.com/office/powerpoint/2010/main" val="1492947004"/>
      </p:ext>
    </p:extLst>
  </p:cSld>
  <p:clrMapOvr>
    <a:masterClrMapping/>
  </p:clrMapOvr>
  <mc:AlternateContent xmlns:mc="http://schemas.openxmlformats.org/markup-compatibility/2006" xmlns:p14="http://schemas.microsoft.com/office/powerpoint/2010/main">
    <mc:Choice Requires="p14">
      <p:transition spd="slow" p14:dur="2000" advTm="10880"/>
    </mc:Choice>
    <mc:Fallback xmlns="">
      <p:transition spd="slow" advTm="1088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487</TotalTime>
  <Words>623</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Calibri Light</vt:lpstr>
      <vt:lpstr>Times New Roman</vt:lpstr>
      <vt:lpstr>Office Theme</vt:lpstr>
      <vt:lpstr>The Story of Decimalisation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Mint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Williams</dc:creator>
  <cp:lastModifiedBy>Susan Sandford</cp:lastModifiedBy>
  <cp:revision>38</cp:revision>
  <dcterms:created xsi:type="dcterms:W3CDTF">2020-11-04T11:26:41Z</dcterms:created>
  <dcterms:modified xsi:type="dcterms:W3CDTF">2020-11-19T11:29:09Z</dcterms:modified>
</cp:coreProperties>
</file>